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Roboto"/>
      <p:regular r:id="rId21"/>
      <p:bold r:id="rId22"/>
      <p:italic r:id="rId23"/>
      <p:boldItalic r:id="rId24"/>
    </p:embeddedFont>
    <p:embeddedFont>
      <p:font typeface="Lato"/>
      <p:regular r:id="rId25"/>
      <p:bold r:id="rId26"/>
      <p:italic r:id="rId27"/>
      <p:boldItalic r:id="rId28"/>
    </p:embeddedFont>
    <p:embeddedFont>
      <p:font typeface="Roboto Mon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on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Mono-italic.fntdata"/><Relationship Id="rId30" Type="http://schemas.openxmlformats.org/officeDocument/2006/relationships/font" Target="fonts/RobotoMon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RobotoMon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jpg>
</file>

<file path=ppt/media/image2.png>
</file>

<file path=ppt/media/image3.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ab7165309f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ab7165309f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ab7165309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ab7165309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6824100" cy="9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Project Proposal</a:t>
            </a:r>
            <a:endParaRPr/>
          </a:p>
        </p:txBody>
      </p:sp>
      <p:sp>
        <p:nvSpPr>
          <p:cNvPr id="177" name="Google Shape;177;p18"/>
          <p:cNvSpPr txBox="1"/>
          <p:nvPr>
            <p:ph idx="1" type="subTitle"/>
          </p:nvPr>
        </p:nvSpPr>
        <p:spPr>
          <a:xfrm>
            <a:off x="847150" y="2277950"/>
            <a:ext cx="2371200" cy="10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latin typeface="Times New Roman"/>
                <a:ea typeface="Times New Roman"/>
                <a:cs typeface="Times New Roman"/>
                <a:sym typeface="Times New Roman"/>
              </a:rPr>
              <a:t>CSE718</a:t>
            </a:r>
            <a:endParaRPr b="1" sz="1400">
              <a:latin typeface="Times New Roman"/>
              <a:ea typeface="Times New Roman"/>
              <a:cs typeface="Times New Roman"/>
              <a:sym typeface="Times New Roman"/>
            </a:endParaRPr>
          </a:p>
          <a:p>
            <a:pPr indent="0" lvl="0" marL="0" rtl="0" algn="l">
              <a:spcBef>
                <a:spcPts val="0"/>
              </a:spcBef>
              <a:spcAft>
                <a:spcPts val="0"/>
              </a:spcAft>
              <a:buNone/>
            </a:pPr>
            <a:r>
              <a:rPr b="1" lang="en-GB" sz="1500">
                <a:latin typeface="Times New Roman"/>
                <a:ea typeface="Times New Roman"/>
                <a:cs typeface="Times New Roman"/>
                <a:sym typeface="Times New Roman"/>
              </a:rPr>
              <a:t>Md Sabbir Hossain</a:t>
            </a:r>
            <a:br>
              <a:rPr b="1" lang="en-GB" sz="1500">
                <a:latin typeface="Times New Roman"/>
                <a:ea typeface="Times New Roman"/>
                <a:cs typeface="Times New Roman"/>
                <a:sym typeface="Times New Roman"/>
              </a:rPr>
            </a:br>
            <a:r>
              <a:rPr b="1" lang="en-GB" sz="1500">
                <a:latin typeface="Times New Roman"/>
                <a:ea typeface="Times New Roman"/>
                <a:cs typeface="Times New Roman"/>
                <a:sym typeface="Times New Roman"/>
              </a:rPr>
              <a:t>Nishat Nayla</a:t>
            </a:r>
            <a:endParaRPr b="1" sz="1500">
              <a:latin typeface="Times New Roman"/>
              <a:ea typeface="Times New Roman"/>
              <a:cs typeface="Times New Roman"/>
              <a:sym typeface="Times New Roman"/>
            </a:endParaRPr>
          </a:p>
          <a:p>
            <a:pPr indent="0" lvl="0" marL="0" rtl="0" algn="l">
              <a:spcBef>
                <a:spcPts val="0"/>
              </a:spcBef>
              <a:spcAft>
                <a:spcPts val="0"/>
              </a:spcAft>
              <a:buNone/>
            </a:pPr>
            <a:r>
              <a:rPr b="1" lang="en-GB" sz="1500">
                <a:latin typeface="Times New Roman"/>
                <a:ea typeface="Times New Roman"/>
                <a:cs typeface="Times New Roman"/>
                <a:sym typeface="Times New Roman"/>
              </a:rPr>
              <a:t>Tamanna</a:t>
            </a:r>
            <a:r>
              <a:rPr b="1" lang="en-GB" sz="1500">
                <a:latin typeface="Times New Roman"/>
                <a:ea typeface="Times New Roman"/>
                <a:cs typeface="Times New Roman"/>
                <a:sym typeface="Times New Roman"/>
              </a:rPr>
              <a:t> Tasnim</a:t>
            </a:r>
            <a:endParaRPr b="1" sz="15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7"/>
          <p:cNvSpPr txBox="1"/>
          <p:nvPr>
            <p:ph type="title"/>
          </p:nvPr>
        </p:nvSpPr>
        <p:spPr>
          <a:xfrm>
            <a:off x="730000" y="1396500"/>
            <a:ext cx="3300900" cy="8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238" name="Google Shape;238;p27"/>
          <p:cNvSpPr txBox="1"/>
          <p:nvPr>
            <p:ph idx="1" type="body"/>
          </p:nvPr>
        </p:nvSpPr>
        <p:spPr>
          <a:xfrm>
            <a:off x="730000" y="2208600"/>
            <a:ext cx="8131500" cy="1906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000">
                <a:solidFill>
                  <a:srgbClr val="374151"/>
                </a:solidFill>
                <a:latin typeface="Times New Roman"/>
                <a:ea typeface="Times New Roman"/>
                <a:cs typeface="Times New Roman"/>
                <a:sym typeface="Times New Roman"/>
              </a:rPr>
              <a:t>Through computational simulation and analysis, this project stands to make a valuable contribution to mental health research within the tech industry. By translating complex data into actionable insights, we can pave the way for a healthier and more productive workforce.</a:t>
            </a:r>
            <a:endParaRPr sz="21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729450" y="1318650"/>
            <a:ext cx="7688700" cy="220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latin typeface="Times New Roman"/>
                <a:ea typeface="Times New Roman"/>
                <a:cs typeface="Times New Roman"/>
                <a:sym typeface="Times New Roman"/>
              </a:rPr>
              <a:t>Employing Computational Simulation to Elucidate and Therapeutically Address Mental Health Pathologies: A Multifaceted Methodological Approach for Enhanced Understanding and Intervention</a:t>
            </a:r>
            <a:endParaRPr sz="2500">
              <a:latin typeface="Times New Roman"/>
              <a:ea typeface="Times New Roman"/>
              <a:cs typeface="Times New Roman"/>
              <a:sym typeface="Times New Roman"/>
            </a:endParaRPr>
          </a:p>
        </p:txBody>
      </p:sp>
      <p:pic>
        <p:nvPicPr>
          <p:cNvPr descr="shutterstock_429987889_edited.jpg" id="183" name="Google Shape;183;p19"/>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Problems to solve</a:t>
            </a:r>
            <a:endParaRPr/>
          </a:p>
        </p:txBody>
      </p:sp>
      <p:sp>
        <p:nvSpPr>
          <p:cNvPr id="189" name="Google Shape;189;p20"/>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90" name="Google Shape;190;p20"/>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100"/>
              <a:t>Mental health disorders in the tech industry significantly affect productivity and employee well-being, posing a substantial challenge that traditional intervention methods struggle to address effectively.</a:t>
            </a:r>
            <a:endParaRPr sz="1100"/>
          </a:p>
        </p:txBody>
      </p:sp>
      <p:sp>
        <p:nvSpPr>
          <p:cNvPr id="191" name="Google Shape;191;p20"/>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92" name="Google Shape;192;p20"/>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200">
                <a:solidFill>
                  <a:srgbClr val="374151"/>
                </a:solidFill>
                <a:latin typeface="Roboto"/>
                <a:ea typeface="Roboto"/>
                <a:cs typeface="Roboto"/>
                <a:sym typeface="Roboto"/>
              </a:rPr>
              <a:t>A computational simulation method as a novel approach to analyze mental health data within the tech sector.</a:t>
            </a:r>
            <a:endParaRPr sz="1100"/>
          </a:p>
        </p:txBody>
      </p:sp>
      <p:sp>
        <p:nvSpPr>
          <p:cNvPr id="193" name="Google Shape;193;p20"/>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194" name="Google Shape;194;p20"/>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100"/>
              <a:t>The complexity of mental health issues and the intricate combination of contributing factors necessitate a more sophisticated approach for understanding and intervention.</a:t>
            </a:r>
            <a:endParaRPr sz="1100"/>
          </a:p>
        </p:txBody>
      </p:sp>
      <p:sp>
        <p:nvSpPr>
          <p:cNvPr id="195" name="Google Shape;195;p20"/>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196" name="Google Shape;196;p20"/>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100"/>
              <a:t>The goal is to derive detailed insights through computational analysis to guide the development of impactful therapeutic strategies.</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0" name="Shape 200"/>
        <p:cNvGrpSpPr/>
        <p:nvPr/>
      </p:nvGrpSpPr>
      <p:grpSpPr>
        <a:xfrm>
          <a:off x="0" y="0"/>
          <a:ext cx="0" cy="0"/>
          <a:chOff x="0" y="0"/>
          <a:chExt cx="0" cy="0"/>
        </a:xfrm>
      </p:grpSpPr>
      <p:sp>
        <p:nvSpPr>
          <p:cNvPr id="201" name="Google Shape;201;p21"/>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latin typeface="Times New Roman"/>
                <a:ea typeface="Times New Roman"/>
                <a:cs typeface="Times New Roman"/>
                <a:sym typeface="Times New Roman"/>
              </a:rPr>
              <a:t>Project objective</a:t>
            </a:r>
            <a:endParaRPr sz="1700">
              <a:latin typeface="Times New Roman"/>
              <a:ea typeface="Times New Roman"/>
              <a:cs typeface="Times New Roman"/>
              <a:sym typeface="Times New Roman"/>
            </a:endParaRPr>
          </a:p>
        </p:txBody>
      </p:sp>
      <p:sp>
        <p:nvSpPr>
          <p:cNvPr id="202" name="Google Shape;202;p21"/>
          <p:cNvSpPr txBox="1"/>
          <p:nvPr>
            <p:ph idx="4294967295" type="body"/>
          </p:nvPr>
        </p:nvSpPr>
        <p:spPr>
          <a:xfrm>
            <a:off x="729450" y="1749350"/>
            <a:ext cx="8132100" cy="26283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2500">
                <a:solidFill>
                  <a:srgbClr val="FFFFFF"/>
                </a:solidFill>
                <a:latin typeface="Times New Roman"/>
                <a:ea typeface="Times New Roman"/>
                <a:cs typeface="Times New Roman"/>
                <a:sym typeface="Times New Roman"/>
              </a:rPr>
              <a:t>The primary objective of this project is to develop and apply sophisticated computational models to a dataset of mental health surveys from the tech industry. The goal is to identify patterns, predict outcomes, and ultimately propose data-driven interventions that can be implemented in the tech workplace.</a:t>
            </a:r>
            <a:endParaRPr sz="2200">
              <a:solidFill>
                <a:srgbClr val="FFFFFF"/>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2"/>
          <p:cNvSpPr txBox="1"/>
          <p:nvPr>
            <p:ph type="title"/>
          </p:nvPr>
        </p:nvSpPr>
        <p:spPr>
          <a:xfrm>
            <a:off x="729450" y="205637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Background: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3"/>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Mental Health</a:t>
            </a:r>
            <a:endParaRPr b="0"/>
          </a:p>
        </p:txBody>
      </p:sp>
      <p:sp>
        <p:nvSpPr>
          <p:cNvPr id="213" name="Google Shape;213;p23"/>
          <p:cNvSpPr txBox="1"/>
          <p:nvPr>
            <p:ph idx="1" type="body"/>
          </p:nvPr>
        </p:nvSpPr>
        <p:spPr>
          <a:xfrm>
            <a:off x="730725" y="2125525"/>
            <a:ext cx="3893400" cy="2089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t>The high-pressure environment of the tech industry has been associated with increased stress and mental health issues. However, there is a lack of comprehensive studies that use computational methods to analyze mental health in this sector. By employing advanced simulation techniques, this project seeks to bridge this gap and contribute to the field of mental health research.</a:t>
            </a:r>
            <a:endParaRPr sz="1100"/>
          </a:p>
          <a:p>
            <a:pPr indent="0" lvl="0" marL="0" rtl="0" algn="l">
              <a:spcBef>
                <a:spcPts val="1600"/>
              </a:spcBef>
              <a:spcAft>
                <a:spcPts val="0"/>
              </a:spcAft>
              <a:buNone/>
            </a:pPr>
            <a:r>
              <a:t/>
            </a:r>
            <a:endParaRPr sz="1100"/>
          </a:p>
          <a:p>
            <a:pPr indent="0" lvl="0" marL="0" rtl="0" algn="l">
              <a:spcBef>
                <a:spcPts val="1600"/>
              </a:spcBef>
              <a:spcAft>
                <a:spcPts val="1600"/>
              </a:spcAft>
              <a:buNone/>
            </a:pPr>
            <a:r>
              <a:t/>
            </a:r>
            <a:endParaRPr sz="1100"/>
          </a:p>
        </p:txBody>
      </p:sp>
      <p:pic>
        <p:nvPicPr>
          <p:cNvPr id="214" name="Google Shape;214;p23"/>
          <p:cNvPicPr preferRelativeResize="0"/>
          <p:nvPr/>
        </p:nvPicPr>
        <p:blipFill>
          <a:blip r:embed="rId3">
            <a:alphaModFix/>
          </a:blip>
          <a:stretch>
            <a:fillRect/>
          </a:stretch>
        </p:blipFill>
        <p:spPr>
          <a:xfrm>
            <a:off x="4624125" y="1695450"/>
            <a:ext cx="4215075" cy="243631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4"/>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a:t>
            </a:r>
            <a:endParaRPr/>
          </a:p>
        </p:txBody>
      </p:sp>
      <p:sp>
        <p:nvSpPr>
          <p:cNvPr id="220" name="Google Shape;220;p24"/>
          <p:cNvSpPr txBox="1"/>
          <p:nvPr>
            <p:ph idx="1" type="body"/>
          </p:nvPr>
        </p:nvSpPr>
        <p:spPr>
          <a:xfrm>
            <a:off x="647750" y="1949563"/>
            <a:ext cx="3300900" cy="1597500"/>
          </a:xfrm>
          <a:prstGeom prst="rect">
            <a:avLst/>
          </a:prstGeom>
        </p:spPr>
        <p:txBody>
          <a:bodyPr anchorCtr="0" anchor="t" bIns="91425" lIns="91425" spcFirstLastPara="1" rIns="91425" wrap="square" tIns="91425">
            <a:noAutofit/>
          </a:bodyPr>
          <a:lstStyle/>
          <a:p>
            <a:pPr indent="0" lvl="0" marL="0" rtl="0" algn="l">
              <a:lnSpc>
                <a:spcPct val="122222"/>
              </a:lnSpc>
              <a:spcBef>
                <a:spcPts val="0"/>
              </a:spcBef>
              <a:spcAft>
                <a:spcPts val="0"/>
              </a:spcAft>
              <a:buNone/>
            </a:pPr>
            <a:r>
              <a:rPr b="1" lang="en-GB" sz="2700">
                <a:solidFill>
                  <a:srgbClr val="202124"/>
                </a:solidFill>
                <a:highlight>
                  <a:srgbClr val="FFFFFF"/>
                </a:highlight>
                <a:latin typeface="Arial"/>
                <a:ea typeface="Arial"/>
                <a:cs typeface="Arial"/>
                <a:sym typeface="Arial"/>
              </a:rPr>
              <a:t>Mental Health in Tech Survey</a:t>
            </a:r>
            <a:endParaRPr b="1" sz="2700">
              <a:solidFill>
                <a:srgbClr val="202124"/>
              </a:solidFill>
              <a:highlight>
                <a:srgbClr val="FFFFFF"/>
              </a:highlight>
              <a:latin typeface="Arial"/>
              <a:ea typeface="Arial"/>
              <a:cs typeface="Arial"/>
              <a:sym typeface="Arial"/>
            </a:endParaRPr>
          </a:p>
          <a:p>
            <a:pPr indent="0" lvl="0" marL="0" rtl="0" algn="l">
              <a:lnSpc>
                <a:spcPct val="170000"/>
              </a:lnSpc>
              <a:spcBef>
                <a:spcPts val="1200"/>
              </a:spcBef>
              <a:spcAft>
                <a:spcPts val="0"/>
              </a:spcAft>
              <a:buNone/>
            </a:pPr>
            <a:r>
              <a:rPr lang="en-GB" sz="1050">
                <a:solidFill>
                  <a:srgbClr val="3C4043"/>
                </a:solidFill>
                <a:latin typeface="Roboto Mono"/>
                <a:ea typeface="Roboto Mono"/>
                <a:cs typeface="Roboto Mono"/>
                <a:sym typeface="Roboto Mono"/>
              </a:rPr>
              <a:t>1259 entries</a:t>
            </a:r>
            <a:endParaRPr sz="1050">
              <a:solidFill>
                <a:srgbClr val="3C4043"/>
              </a:solidFill>
              <a:latin typeface="Roboto Mono"/>
              <a:ea typeface="Roboto Mono"/>
              <a:cs typeface="Roboto Mono"/>
              <a:sym typeface="Roboto Mono"/>
            </a:endParaRPr>
          </a:p>
          <a:p>
            <a:pPr indent="0" lvl="0" marL="0" rtl="0" algn="l">
              <a:spcBef>
                <a:spcPts val="0"/>
              </a:spcBef>
              <a:spcAft>
                <a:spcPts val="1600"/>
              </a:spcAft>
              <a:buNone/>
            </a:pPr>
            <a:r>
              <a:rPr lang="en-GB"/>
              <a:t>27 columns</a:t>
            </a:r>
            <a:endParaRPr/>
          </a:p>
        </p:txBody>
      </p:sp>
      <p:pic>
        <p:nvPicPr>
          <p:cNvPr id="221" name="Google Shape;221;p24"/>
          <p:cNvPicPr preferRelativeResize="0"/>
          <p:nvPr/>
        </p:nvPicPr>
        <p:blipFill>
          <a:blip r:embed="rId3">
            <a:alphaModFix/>
          </a:blip>
          <a:stretch>
            <a:fillRect/>
          </a:stretch>
        </p:blipFill>
        <p:spPr>
          <a:xfrm>
            <a:off x="4022125" y="1117400"/>
            <a:ext cx="4808300" cy="326181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5"/>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a:t>
            </a:r>
            <a:endParaRPr/>
          </a:p>
        </p:txBody>
      </p:sp>
      <p:sp>
        <p:nvSpPr>
          <p:cNvPr id="227" name="Google Shape;227;p25"/>
          <p:cNvSpPr txBox="1"/>
          <p:nvPr>
            <p:ph idx="1" type="body"/>
          </p:nvPr>
        </p:nvSpPr>
        <p:spPr>
          <a:xfrm>
            <a:off x="730000" y="1888950"/>
            <a:ext cx="8414100" cy="852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a:latin typeface="Times New Roman"/>
                <a:ea typeface="Times New Roman"/>
                <a:cs typeface="Times New Roman"/>
                <a:sym typeface="Times New Roman"/>
              </a:rPr>
              <a:t>Data Preprocessing: Cleaning the data and preparing it for analysis, including handling missing values and encoding categorical variables.</a:t>
            </a:r>
            <a:endParaRPr>
              <a:latin typeface="Times New Roman"/>
              <a:ea typeface="Times New Roman"/>
              <a:cs typeface="Times New Roman"/>
              <a:sym typeface="Times New Roman"/>
            </a:endParaRPr>
          </a:p>
          <a:p>
            <a:pPr indent="0" lvl="0" marL="0" rtl="0" algn="l">
              <a:lnSpc>
                <a:spcPct val="100000"/>
              </a:lnSpc>
              <a:spcBef>
                <a:spcPts val="1600"/>
              </a:spcBef>
              <a:spcAft>
                <a:spcPts val="0"/>
              </a:spcAft>
              <a:buNone/>
            </a:pPr>
            <a:r>
              <a:rPr lang="en-GB">
                <a:latin typeface="Times New Roman"/>
                <a:ea typeface="Times New Roman"/>
                <a:cs typeface="Times New Roman"/>
                <a:sym typeface="Times New Roman"/>
              </a:rPr>
              <a:t>Exploratory Data Analysis (EDA): Conducting EDA to understand the distribution of data and preliminary patterns.</a:t>
            </a:r>
            <a:endParaRPr>
              <a:latin typeface="Times New Roman"/>
              <a:ea typeface="Times New Roman"/>
              <a:cs typeface="Times New Roman"/>
              <a:sym typeface="Times New Roman"/>
            </a:endParaRPr>
          </a:p>
          <a:p>
            <a:pPr indent="0" lvl="0" marL="0" rtl="0" algn="l">
              <a:lnSpc>
                <a:spcPct val="100000"/>
              </a:lnSpc>
              <a:spcBef>
                <a:spcPts val="1600"/>
              </a:spcBef>
              <a:spcAft>
                <a:spcPts val="0"/>
              </a:spcAft>
              <a:buNone/>
            </a:pPr>
            <a:r>
              <a:rPr lang="en-GB">
                <a:latin typeface="Times New Roman"/>
                <a:ea typeface="Times New Roman"/>
                <a:cs typeface="Times New Roman"/>
                <a:sym typeface="Times New Roman"/>
              </a:rPr>
              <a:t>Feature Correlation Analysis: Assessing the relationships between different variables to identify potential predictors of mental health outcomes.</a:t>
            </a:r>
            <a:endParaRPr>
              <a:latin typeface="Times New Roman"/>
              <a:ea typeface="Times New Roman"/>
              <a:cs typeface="Times New Roman"/>
              <a:sym typeface="Times New Roman"/>
            </a:endParaRPr>
          </a:p>
          <a:p>
            <a:pPr indent="0" lvl="0" marL="0" rtl="0" algn="l">
              <a:lnSpc>
                <a:spcPct val="100000"/>
              </a:lnSpc>
              <a:spcBef>
                <a:spcPts val="1600"/>
              </a:spcBef>
              <a:spcAft>
                <a:spcPts val="0"/>
              </a:spcAft>
              <a:buNone/>
            </a:pPr>
            <a:r>
              <a:rPr lang="en-GB">
                <a:latin typeface="Times New Roman"/>
                <a:ea typeface="Times New Roman"/>
                <a:cs typeface="Times New Roman"/>
                <a:sym typeface="Times New Roman"/>
              </a:rPr>
              <a:t>Model Development: Training and fine-tuning multiple machine learning models, including KNN, Random Forest, SVM, and Decision Trees.</a:t>
            </a:r>
            <a:endParaRPr>
              <a:latin typeface="Times New Roman"/>
              <a:ea typeface="Times New Roman"/>
              <a:cs typeface="Times New Roman"/>
              <a:sym typeface="Times New Roman"/>
            </a:endParaRPr>
          </a:p>
          <a:p>
            <a:pPr indent="0" lvl="0" marL="0" rtl="0" algn="l">
              <a:lnSpc>
                <a:spcPct val="100000"/>
              </a:lnSpc>
              <a:spcBef>
                <a:spcPts val="1600"/>
              </a:spcBef>
              <a:spcAft>
                <a:spcPts val="0"/>
              </a:spcAft>
              <a:buNone/>
            </a:pPr>
            <a:r>
              <a:rPr lang="en-GB">
                <a:latin typeface="Times New Roman"/>
                <a:ea typeface="Times New Roman"/>
                <a:cs typeface="Times New Roman"/>
                <a:sym typeface="Times New Roman"/>
              </a:rPr>
              <a:t>Model Evaluation: Comparing models based on accuracy, precision, recall, and F1 score to select the best-performing ones.</a:t>
            </a:r>
            <a:endParaRPr>
              <a:latin typeface="Times New Roman"/>
              <a:ea typeface="Times New Roman"/>
              <a:cs typeface="Times New Roman"/>
              <a:sym typeface="Times New Roman"/>
            </a:endParaRPr>
          </a:p>
          <a:p>
            <a:pPr indent="0" lvl="0" marL="0" rtl="0" algn="l">
              <a:lnSpc>
                <a:spcPct val="100000"/>
              </a:lnSpc>
              <a:spcBef>
                <a:spcPts val="1600"/>
              </a:spcBef>
              <a:spcAft>
                <a:spcPts val="1600"/>
              </a:spcAft>
              <a:buNone/>
            </a:pPr>
            <a:r>
              <a:rPr lang="en-GB">
                <a:latin typeface="Times New Roman"/>
                <a:ea typeface="Times New Roman"/>
                <a:cs typeface="Times New Roman"/>
                <a:sym typeface="Times New Roman"/>
              </a:rPr>
              <a:t>Result Interpretation: Drawing conclusions from the model outcomes to propose actionable interventions.</a:t>
            </a:r>
            <a:endParaRPr>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31" name="Shape 231"/>
        <p:cNvGrpSpPr/>
        <p:nvPr/>
      </p:nvGrpSpPr>
      <p:grpSpPr>
        <a:xfrm>
          <a:off x="0" y="0"/>
          <a:ext cx="0" cy="0"/>
          <a:chOff x="0" y="0"/>
          <a:chExt cx="0" cy="0"/>
        </a:xfrm>
      </p:grpSpPr>
      <p:sp>
        <p:nvSpPr>
          <p:cNvPr id="232" name="Google Shape;232;p26"/>
          <p:cNvSpPr txBox="1"/>
          <p:nvPr>
            <p:ph idx="4294967295" type="body"/>
          </p:nvPr>
        </p:nvSpPr>
        <p:spPr>
          <a:xfrm>
            <a:off x="557350" y="1352550"/>
            <a:ext cx="8205600" cy="2628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2400">
                <a:solidFill>
                  <a:srgbClr val="FFFFFF"/>
                </a:solidFill>
                <a:latin typeface="Times New Roman"/>
                <a:ea typeface="Times New Roman"/>
                <a:cs typeface="Times New Roman"/>
                <a:sym typeface="Times New Roman"/>
              </a:rPr>
              <a:t>Expected Outcomes:</a:t>
            </a:r>
            <a:endParaRPr sz="2400">
              <a:solidFill>
                <a:srgbClr val="FFFFFF"/>
              </a:solidFill>
              <a:latin typeface="Times New Roman"/>
              <a:ea typeface="Times New Roman"/>
              <a:cs typeface="Times New Roman"/>
              <a:sym typeface="Times New Roman"/>
            </a:endParaRPr>
          </a:p>
          <a:p>
            <a:pPr indent="0" lvl="0" marL="0" rtl="0" algn="just">
              <a:spcBef>
                <a:spcPts val="1600"/>
              </a:spcBef>
              <a:spcAft>
                <a:spcPts val="1600"/>
              </a:spcAft>
              <a:buNone/>
            </a:pPr>
            <a:r>
              <a:rPr lang="en-GB" sz="2400">
                <a:solidFill>
                  <a:srgbClr val="FFFFFF"/>
                </a:solidFill>
                <a:latin typeface="Times New Roman"/>
                <a:ea typeface="Times New Roman"/>
                <a:cs typeface="Times New Roman"/>
                <a:sym typeface="Times New Roman"/>
              </a:rPr>
              <a:t>The project is expected to yield a set of predictive models that can accurately forecast mental health outcomes based on survey data. These models will highlight key factors contributing to mental health issues in the tech industry, providing a basis for targeted interventions.</a:t>
            </a:r>
            <a:endParaRPr sz="2400">
              <a:solidFill>
                <a:srgbClr val="FFFFFF"/>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